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9144000" cx="16256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6" roundtripDataSignature="AMtx7mhwr/L5xqwUnXdJ6bT4AS+q6gBQ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d953ae87d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7" name="Google Shape;87;g3d953ae87d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1" name="Google Shape;111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0" name="Google Shape;13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5" name="Google Shape;13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6" name="Google Shape;146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ee128b6d9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g3ee128b6d94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7" name="Google Shape;18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8" name="Google Shape;208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ea92cfc61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g3ea92cfc61e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0" name="Google Shape;22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5" name="Google Shape;225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62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8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8"/>
          <p:cNvSpPr txBox="1"/>
          <p:nvPr>
            <p:ph type="ctrTitle"/>
          </p:nvPr>
        </p:nvSpPr>
        <p:spPr>
          <a:xfrm>
            <a:off x="637308" y="1496484"/>
            <a:ext cx="5364480" cy="42721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5900">
                <a:latin typeface="Arial"/>
                <a:ea typeface="Arial"/>
                <a:cs typeface="Arial"/>
                <a:sym typeface="Arial"/>
              </a:rPr>
              <a:t>Centrumeiland</a:t>
            </a:r>
            <a:endParaRPr sz="5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8"/>
          <p:cNvSpPr/>
          <p:nvPr/>
        </p:nvSpPr>
        <p:spPr>
          <a:xfrm rot="5400000">
            <a:off x="1013228" y="462388"/>
            <a:ext cx="195072" cy="9387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8"/>
          <p:cNvSpPr/>
          <p:nvPr/>
        </p:nvSpPr>
        <p:spPr>
          <a:xfrm>
            <a:off x="641372" y="6062560"/>
            <a:ext cx="5364480" cy="24384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71768" y="834244"/>
            <a:ext cx="7557236" cy="7273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45589" y="1478236"/>
            <a:ext cx="10698068" cy="702090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9"/>
          <p:cNvSpPr txBox="1"/>
          <p:nvPr>
            <p:ph type="ctrTitle"/>
          </p:nvPr>
        </p:nvSpPr>
        <p:spPr>
          <a:xfrm>
            <a:off x="1297407" y="394224"/>
            <a:ext cx="7772400" cy="7979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Oriëntatie Zon</a:t>
            </a:r>
            <a:endParaRPr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0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30"/>
          <p:cNvSpPr txBox="1"/>
          <p:nvPr>
            <p:ph type="ctrTitle"/>
          </p:nvPr>
        </p:nvSpPr>
        <p:spPr>
          <a:xfrm>
            <a:off x="548640" y="1321924"/>
            <a:ext cx="5924205" cy="14504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4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kavel</a:t>
            </a:r>
            <a:endParaRPr sz="4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30"/>
          <p:cNvSpPr/>
          <p:nvPr/>
        </p:nvSpPr>
        <p:spPr>
          <a:xfrm rot="5400000">
            <a:off x="865631" y="517252"/>
            <a:ext cx="97536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0"/>
          <p:cNvSpPr/>
          <p:nvPr/>
        </p:nvSpPr>
        <p:spPr>
          <a:xfrm>
            <a:off x="548640" y="3047388"/>
            <a:ext cx="5852160" cy="24384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0"/>
          <p:cNvSpPr txBox="1"/>
          <p:nvPr>
            <p:ph idx="1" type="subTitle"/>
          </p:nvPr>
        </p:nvSpPr>
        <p:spPr>
          <a:xfrm>
            <a:off x="548640" y="3578793"/>
            <a:ext cx="5924205" cy="46571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826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800m2 kavel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826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265m2 tuin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8260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1800m2 bouwoppervlak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9398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Begane grond + 4 verdiepingen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81088" y="2130672"/>
            <a:ext cx="8587232" cy="480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31"/>
          <p:cNvSpPr txBox="1"/>
          <p:nvPr>
            <p:ph type="ctrTitle"/>
          </p:nvPr>
        </p:nvSpPr>
        <p:spPr>
          <a:xfrm>
            <a:off x="637308" y="1496484"/>
            <a:ext cx="5364480" cy="42721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5400"/>
              <a:t>Woonblok met eigen binnentuin</a:t>
            </a:r>
            <a:endParaRPr sz="5400"/>
          </a:p>
        </p:txBody>
      </p:sp>
      <p:sp>
        <p:nvSpPr>
          <p:cNvPr id="125" name="Google Shape;125;p31"/>
          <p:cNvSpPr/>
          <p:nvPr/>
        </p:nvSpPr>
        <p:spPr>
          <a:xfrm rot="5400000">
            <a:off x="1013228" y="462388"/>
            <a:ext cx="195072" cy="9387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31"/>
          <p:cNvSpPr/>
          <p:nvPr/>
        </p:nvSpPr>
        <p:spPr>
          <a:xfrm>
            <a:off x="641372" y="6062560"/>
            <a:ext cx="5364480" cy="24384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86144" y="1938010"/>
            <a:ext cx="9128484" cy="50663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4"/>
          <p:cNvPicPr preferRelativeResize="0"/>
          <p:nvPr/>
        </p:nvPicPr>
        <p:blipFill rotWithShape="1">
          <a:blip r:embed="rId3">
            <a:alphaModFix/>
          </a:blip>
          <a:srcRect b="30" l="0" r="0" t="30"/>
          <a:stretch/>
        </p:blipFill>
        <p:spPr>
          <a:xfrm>
            <a:off x="0" y="38100"/>
            <a:ext cx="16256000" cy="90751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3"/>
          <p:cNvSpPr/>
          <p:nvPr/>
        </p:nvSpPr>
        <p:spPr>
          <a:xfrm>
            <a:off x="0" y="0"/>
            <a:ext cx="6612062" cy="9144000"/>
          </a:xfrm>
          <a:custGeom>
            <a:rect b="b" l="l" r="r" t="t"/>
            <a:pathLst>
              <a:path extrusionOk="0" h="6858000" w="4959047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l" dist="38100">
              <a:srgbClr val="D8D8D8">
                <a:alpha val="5019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3"/>
          <p:cNvSpPr/>
          <p:nvPr/>
        </p:nvSpPr>
        <p:spPr>
          <a:xfrm>
            <a:off x="0" y="0"/>
            <a:ext cx="6598516" cy="9144000"/>
          </a:xfrm>
          <a:custGeom>
            <a:rect b="b" l="l" r="r" t="t"/>
            <a:pathLst>
              <a:path extrusionOk="0" h="6858000" w="4948887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3"/>
          <p:cNvSpPr txBox="1"/>
          <p:nvPr>
            <p:ph type="ctrTitle"/>
          </p:nvPr>
        </p:nvSpPr>
        <p:spPr>
          <a:xfrm>
            <a:off x="637308" y="1496484"/>
            <a:ext cx="5364480" cy="42721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6400"/>
              <a:t>Voorbeeld gevel</a:t>
            </a:r>
            <a:endParaRPr sz="6400"/>
          </a:p>
        </p:txBody>
      </p:sp>
      <p:sp>
        <p:nvSpPr>
          <p:cNvPr id="141" name="Google Shape;141;p3"/>
          <p:cNvSpPr/>
          <p:nvPr/>
        </p:nvSpPr>
        <p:spPr>
          <a:xfrm rot="5400000">
            <a:off x="1013228" y="462388"/>
            <a:ext cx="195072" cy="9387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641372" y="6062560"/>
            <a:ext cx="5364480" cy="24384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2419" y="1215602"/>
            <a:ext cx="7030938" cy="6203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2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32"/>
          <p:cNvSpPr/>
          <p:nvPr/>
        </p:nvSpPr>
        <p:spPr>
          <a:xfrm>
            <a:off x="0" y="0"/>
            <a:ext cx="6612062" cy="9144000"/>
          </a:xfrm>
          <a:custGeom>
            <a:rect b="b" l="l" r="r" t="t"/>
            <a:pathLst>
              <a:path extrusionOk="0" h="6858000" w="4959047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l" dist="38100">
              <a:srgbClr val="D8D8D8">
                <a:alpha val="5019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32"/>
          <p:cNvSpPr/>
          <p:nvPr/>
        </p:nvSpPr>
        <p:spPr>
          <a:xfrm>
            <a:off x="0" y="0"/>
            <a:ext cx="6598516" cy="9144000"/>
          </a:xfrm>
          <a:custGeom>
            <a:rect b="b" l="l" r="r" t="t"/>
            <a:pathLst>
              <a:path extrusionOk="0" h="6858000" w="4948887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32"/>
          <p:cNvSpPr txBox="1"/>
          <p:nvPr>
            <p:ph type="ctrTitle"/>
          </p:nvPr>
        </p:nvSpPr>
        <p:spPr>
          <a:xfrm>
            <a:off x="637308" y="1496484"/>
            <a:ext cx="5364480" cy="42721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6400"/>
              <a:t>Voorbeeld gallerij</a:t>
            </a:r>
            <a:endParaRPr sz="6400"/>
          </a:p>
        </p:txBody>
      </p:sp>
      <p:sp>
        <p:nvSpPr>
          <p:cNvPr id="152" name="Google Shape;152;p32"/>
          <p:cNvSpPr/>
          <p:nvPr/>
        </p:nvSpPr>
        <p:spPr>
          <a:xfrm rot="5400000">
            <a:off x="1013228" y="462388"/>
            <a:ext cx="195072" cy="9387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32"/>
          <p:cNvSpPr/>
          <p:nvPr/>
        </p:nvSpPr>
        <p:spPr>
          <a:xfrm>
            <a:off x="641372" y="6062560"/>
            <a:ext cx="5364480" cy="24384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84895" y="438806"/>
            <a:ext cx="6902436" cy="8266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ee128b6d94_0_0"/>
          <p:cNvSpPr/>
          <p:nvPr/>
        </p:nvSpPr>
        <p:spPr>
          <a:xfrm>
            <a:off x="0" y="0"/>
            <a:ext cx="16256100" cy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g3ee128b6d94_0_0"/>
          <p:cNvSpPr/>
          <p:nvPr/>
        </p:nvSpPr>
        <p:spPr>
          <a:xfrm>
            <a:off x="0" y="0"/>
            <a:ext cx="6607930" cy="9138285"/>
          </a:xfrm>
          <a:custGeom>
            <a:rect b="b" l="l" r="r" t="t"/>
            <a:pathLst>
              <a:path extrusionOk="0" h="6858000" w="4959047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l" dist="38100">
              <a:srgbClr val="D8D8D8">
                <a:alpha val="502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3ee128b6d94_0_0"/>
          <p:cNvSpPr/>
          <p:nvPr/>
        </p:nvSpPr>
        <p:spPr>
          <a:xfrm>
            <a:off x="0" y="0"/>
            <a:ext cx="6594392" cy="9138285"/>
          </a:xfrm>
          <a:custGeom>
            <a:rect b="b" l="l" r="r" t="t"/>
            <a:pathLst>
              <a:path extrusionOk="0" h="6858000" w="4948887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g3ee128b6d94_0_0"/>
          <p:cNvSpPr txBox="1"/>
          <p:nvPr>
            <p:ph type="ctrTitle"/>
          </p:nvPr>
        </p:nvSpPr>
        <p:spPr>
          <a:xfrm>
            <a:off x="637308" y="4140650"/>
            <a:ext cx="5364600" cy="162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6400"/>
              <a:t>Begane grond</a:t>
            </a:r>
            <a:endParaRPr sz="6400"/>
          </a:p>
        </p:txBody>
      </p:sp>
      <p:sp>
        <p:nvSpPr>
          <p:cNvPr id="163" name="Google Shape;163;g3ee128b6d94_0_0"/>
          <p:cNvSpPr/>
          <p:nvPr/>
        </p:nvSpPr>
        <p:spPr>
          <a:xfrm rot="5400000">
            <a:off x="1013306" y="462394"/>
            <a:ext cx="195000" cy="938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3ee128b6d94_0_0"/>
          <p:cNvSpPr/>
          <p:nvPr/>
        </p:nvSpPr>
        <p:spPr>
          <a:xfrm>
            <a:off x="641372" y="6062560"/>
            <a:ext cx="5364600" cy="24300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5" name="Google Shape;165;g3ee128b6d94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99049" y="435169"/>
            <a:ext cx="6440668" cy="7124173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g3ee128b6d94_0_0"/>
          <p:cNvSpPr txBox="1"/>
          <p:nvPr/>
        </p:nvSpPr>
        <p:spPr>
          <a:xfrm>
            <a:off x="960699" y="6748041"/>
            <a:ext cx="44679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 studio’s van 31 t/m 41m2</a:t>
            </a:r>
            <a:endParaRPr/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Gemeenschappelijke ruimte van 61m2</a:t>
            </a:r>
            <a:endParaRPr/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8-10 parkeerplekken + fietsenstalling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200m2 tuin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5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35"/>
          <p:cNvSpPr/>
          <p:nvPr/>
        </p:nvSpPr>
        <p:spPr>
          <a:xfrm>
            <a:off x="0" y="0"/>
            <a:ext cx="6612062" cy="9144000"/>
          </a:xfrm>
          <a:custGeom>
            <a:rect b="b" l="l" r="r" t="t"/>
            <a:pathLst>
              <a:path extrusionOk="0" h="6858000" w="4959047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l" dist="38100">
              <a:srgbClr val="D8D8D8">
                <a:alpha val="5019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35"/>
          <p:cNvSpPr/>
          <p:nvPr/>
        </p:nvSpPr>
        <p:spPr>
          <a:xfrm>
            <a:off x="0" y="0"/>
            <a:ext cx="6598516" cy="9144000"/>
          </a:xfrm>
          <a:custGeom>
            <a:rect b="b" l="l" r="r" t="t"/>
            <a:pathLst>
              <a:path extrusionOk="0" h="6858000" w="4948887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35"/>
          <p:cNvSpPr txBox="1"/>
          <p:nvPr>
            <p:ph type="ctrTitle"/>
          </p:nvPr>
        </p:nvSpPr>
        <p:spPr>
          <a:xfrm>
            <a:off x="637308" y="1496484"/>
            <a:ext cx="5364480" cy="42721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6400"/>
              <a:t>2e – 4e verdieping</a:t>
            </a:r>
            <a:endParaRPr sz="6400"/>
          </a:p>
        </p:txBody>
      </p:sp>
      <p:sp>
        <p:nvSpPr>
          <p:cNvPr id="175" name="Google Shape;175;p35"/>
          <p:cNvSpPr/>
          <p:nvPr/>
        </p:nvSpPr>
        <p:spPr>
          <a:xfrm rot="5400000">
            <a:off x="1013228" y="462388"/>
            <a:ext cx="195072" cy="9387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35"/>
          <p:cNvSpPr/>
          <p:nvPr/>
        </p:nvSpPr>
        <p:spPr>
          <a:xfrm>
            <a:off x="641372" y="6062560"/>
            <a:ext cx="5364480" cy="24384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20362" y="513783"/>
            <a:ext cx="5020134" cy="8116433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5"/>
          <p:cNvSpPr txBox="1"/>
          <p:nvPr/>
        </p:nvSpPr>
        <p:spPr>
          <a:xfrm>
            <a:off x="960700" y="6748050"/>
            <a:ext cx="50202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/>
              <a:t>2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/>
              <a:t>appartementen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van </a:t>
            </a:r>
            <a:r>
              <a:rPr lang="en-US" sz="1800"/>
              <a:t>80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t/m </a:t>
            </a:r>
            <a:r>
              <a:rPr lang="en-US" sz="1800"/>
              <a:t>85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m2</a:t>
            </a:r>
            <a:endParaRPr/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/>
              <a:t>2 appartementen rond de 60m2</a:t>
            </a:r>
            <a:endParaRPr/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/>
              <a:t>Rechterkant is de voorkant met waterzicht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/>
              <a:t>Linkerkant is de tuinkant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9"/>
          <p:cNvSpPr/>
          <p:nvPr/>
        </p:nvSpPr>
        <p:spPr>
          <a:xfrm>
            <a:off x="8669438" y="775504"/>
            <a:ext cx="5602147" cy="729205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2136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Note: Dit is een voorbeeld ter illustratie.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6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6"/>
          <p:cNvSpPr/>
          <p:nvPr/>
        </p:nvSpPr>
        <p:spPr>
          <a:xfrm>
            <a:off x="0" y="0"/>
            <a:ext cx="6612062" cy="9144000"/>
          </a:xfrm>
          <a:custGeom>
            <a:rect b="b" l="l" r="r" t="t"/>
            <a:pathLst>
              <a:path extrusionOk="0" h="6858000" w="4959047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l" dist="38100">
              <a:srgbClr val="D8D8D8">
                <a:alpha val="5019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36"/>
          <p:cNvSpPr/>
          <p:nvPr/>
        </p:nvSpPr>
        <p:spPr>
          <a:xfrm>
            <a:off x="0" y="0"/>
            <a:ext cx="6598516" cy="9144000"/>
          </a:xfrm>
          <a:custGeom>
            <a:rect b="b" l="l" r="r" t="t"/>
            <a:pathLst>
              <a:path extrusionOk="0" h="6858000" w="4948887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36"/>
          <p:cNvSpPr txBox="1"/>
          <p:nvPr>
            <p:ph type="ctrTitle"/>
          </p:nvPr>
        </p:nvSpPr>
        <p:spPr>
          <a:xfrm>
            <a:off x="637308" y="1496484"/>
            <a:ext cx="5364480" cy="42721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6400">
                <a:latin typeface="Arial"/>
                <a:ea typeface="Arial"/>
                <a:cs typeface="Arial"/>
                <a:sym typeface="Arial"/>
              </a:rPr>
              <a:t>Planning</a:t>
            </a:r>
            <a:endParaRPr/>
          </a:p>
        </p:txBody>
      </p:sp>
      <p:sp>
        <p:nvSpPr>
          <p:cNvPr id="198" name="Google Shape;198;p36"/>
          <p:cNvSpPr/>
          <p:nvPr/>
        </p:nvSpPr>
        <p:spPr>
          <a:xfrm rot="5400000">
            <a:off x="1013228" y="462388"/>
            <a:ext cx="195072" cy="9387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36"/>
          <p:cNvSpPr/>
          <p:nvPr/>
        </p:nvSpPr>
        <p:spPr>
          <a:xfrm>
            <a:off x="641372" y="6062560"/>
            <a:ext cx="5364480" cy="24384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0" name="Google Shape;20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0240" y="687890"/>
            <a:ext cx="10979820" cy="7768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7"/>
          <p:cNvSpPr txBox="1"/>
          <p:nvPr>
            <p:ph type="ctrTitle"/>
          </p:nvPr>
        </p:nvSpPr>
        <p:spPr>
          <a:xfrm>
            <a:off x="548639" y="182837"/>
            <a:ext cx="5924205" cy="8704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40000"/>
              <a:buNone/>
            </a:pPr>
            <a:r>
              <a:rPr lang="en-US" sz="4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Toelichting bouwprijs (1)</a:t>
            </a:r>
            <a:endParaRPr sz="4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7"/>
          <p:cNvSpPr txBox="1"/>
          <p:nvPr>
            <p:ph idx="1" type="subTitle"/>
          </p:nvPr>
        </p:nvSpPr>
        <p:spPr>
          <a:xfrm>
            <a:off x="548638" y="1307939"/>
            <a:ext cx="15366551" cy="7245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85750" lvl="0" marL="53975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ct val="171123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 wordt geen winst gemaakt. De verkoopprijs dekt precies de bouwkosten + het voortraject. </a:t>
            </a:r>
            <a:endParaRPr/>
          </a:p>
          <a:p>
            <a:pPr indent="-285750" lvl="0" marL="53975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ct val="171123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Blijft er geld over dan gaat dat terug naar de leden of naar de VVE om bijv. de tuin mooier in te richten.</a:t>
            </a:r>
            <a:endParaRPr/>
          </a:p>
          <a:p>
            <a:pPr indent="-285750" lvl="0" marL="53975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ct val="171123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€6.100-6.500 per m2 gaat uit van de bouwkosten voor volledig houtbouw + inflatie omdat we de prijs pas volgend jaar kunnen vastleggen.</a:t>
            </a:r>
            <a:endParaRPr/>
          </a:p>
          <a:p>
            <a:pPr indent="-285750" lvl="0" marL="53975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ct val="171123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Daarnaast zit hierin een buffer van €400.000 voor onvoorziene kosten.</a:t>
            </a:r>
            <a:endParaRPr/>
          </a:p>
          <a:p>
            <a:pPr indent="-285750" lvl="0" marL="53975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ct val="171123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Als alles meezit zou het dus voordeliger kunnen, maar dat is lastig te zeggen op dit moment.</a:t>
            </a:r>
            <a:endParaRPr/>
          </a:p>
          <a:p>
            <a:pPr indent="-285750" lvl="0" marL="53975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ct val="171123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prijs hangt ook af van de plek in het gebouw. Op Funda zien we dat een penthouse op de 4</a:t>
            </a:r>
            <a:r>
              <a:rPr baseline="30000"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verdieping €100.000 duurder kan zijn dan vergelijkbare woningen. </a:t>
            </a:r>
            <a:endParaRPr/>
          </a:p>
          <a:p>
            <a:pPr indent="-285750" lvl="1" marL="996950" rtl="0" algn="l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SzPct val="183007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Hiermee gaan we wel rekening houden zodat het voordeel t.o.v. marktwaarde eerlijker verdeeld is. </a:t>
            </a:r>
            <a:endParaRPr/>
          </a:p>
          <a:p>
            <a:pPr indent="0" lvl="1" marL="711200" rtl="0" algn="l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SzPct val="183007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0800" lvl="1" marL="9398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ct val="164706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ea92cfc61e_0_0"/>
          <p:cNvSpPr txBox="1"/>
          <p:nvPr>
            <p:ph type="ctrTitle"/>
          </p:nvPr>
        </p:nvSpPr>
        <p:spPr>
          <a:xfrm>
            <a:off x="548639" y="182837"/>
            <a:ext cx="5924100" cy="870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40000"/>
              <a:buNone/>
            </a:pPr>
            <a:r>
              <a:rPr lang="en-US" sz="4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Toelichting bouwprijs (2)</a:t>
            </a:r>
            <a:endParaRPr sz="4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g3ea92cfc61e_0_0"/>
          <p:cNvSpPr txBox="1"/>
          <p:nvPr>
            <p:ph idx="1" type="subTitle"/>
          </p:nvPr>
        </p:nvSpPr>
        <p:spPr>
          <a:xfrm>
            <a:off x="548638" y="1307939"/>
            <a:ext cx="15366600" cy="72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Rekenvoorbeeld: </a:t>
            </a:r>
            <a:endParaRPr/>
          </a:p>
          <a:p>
            <a:pPr indent="-259977" lvl="1" marL="939800" rtl="0" algn="l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SzPts val="3294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70m2 * €6500 = €455.000</a:t>
            </a:r>
            <a:endParaRPr/>
          </a:p>
          <a:p>
            <a:pPr indent="-259977" lvl="1" marL="939800" rtl="0" algn="l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SzPts val="3294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Marktwaarde: op Funda staat 70m2 houtbouw met waterzicht te koop voor €470.000 - €525.000</a:t>
            </a:r>
            <a:endParaRPr/>
          </a:p>
          <a:p>
            <a:pPr indent="-259977" lvl="1" marL="939800" rtl="0" algn="l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SzPts val="3294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Erfpacht = €290 per maand gemiddeld. Studio’s minder, grote woningen meer.</a:t>
            </a:r>
            <a:endParaRPr/>
          </a:p>
          <a:p>
            <a:pPr indent="-259977" lvl="1" marL="939800" rtl="0" algn="l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SzPts val="3294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Door de erfpacht kun je iets minder lenen, check met een hypotheekadviseur.</a:t>
            </a:r>
            <a:endParaRPr/>
          </a:p>
          <a:p>
            <a:pPr indent="-259977" lvl="1" marL="939800" rtl="0" algn="l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SzPts val="3294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Dit is inclusief tuin, dakterras en gemeenschappelijke ruimte</a:t>
            </a:r>
            <a:endParaRPr/>
          </a:p>
          <a:p>
            <a:pPr indent="-50800" lvl="1" marL="9398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3294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8"/>
          <p:cNvSpPr txBox="1"/>
          <p:nvPr>
            <p:ph type="ctrTitle"/>
          </p:nvPr>
        </p:nvSpPr>
        <p:spPr>
          <a:xfrm>
            <a:off x="548639" y="182837"/>
            <a:ext cx="5924205" cy="8704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4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FAQ</a:t>
            </a:r>
            <a:endParaRPr/>
          </a:p>
        </p:txBody>
      </p:sp>
      <p:sp>
        <p:nvSpPr>
          <p:cNvPr id="228" name="Google Shape;228;p38"/>
          <p:cNvSpPr txBox="1"/>
          <p:nvPr>
            <p:ph idx="1" type="subTitle"/>
          </p:nvPr>
        </p:nvSpPr>
        <p:spPr>
          <a:xfrm>
            <a:off x="548650" y="1307951"/>
            <a:ext cx="15366600" cy="76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172720" lvl="0" marL="4826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ct val="177778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Hoeveel plekken zijn er nog? -&gt; 12</a:t>
            </a:r>
            <a:endParaRPr/>
          </a:p>
          <a:p>
            <a:pPr indent="-172720" lvl="0" marL="4826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ct val="177778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Hoe word ik lid? -&gt; Neem contact op met Fabian,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ricardo.fabian.guevara@gmail.com,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dan plannen we intakegesprekken</a:t>
            </a:r>
            <a:endParaRPr/>
          </a:p>
          <a:p>
            <a:pPr indent="-172720" lvl="0" marL="4826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ct val="177778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Hoeveel is de (voor)inleg? -&gt; 25k tot 30k per huishouden</a:t>
            </a:r>
            <a:endParaRPr/>
          </a:p>
          <a:p>
            <a:pPr indent="-172720" lvl="0" marL="4826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ct val="177778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Wanneer kan ik een hypotheek aanvragen? -&gt; Q4 2027 als het DO en de bouwvergunning in orde zijn</a:t>
            </a:r>
            <a:endParaRPr/>
          </a:p>
          <a:p>
            <a:pPr indent="-172720" lvl="0" marL="4826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ct val="177778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Wat als ik me toch bedenk? -&gt; Dan zoeken we een vervanger die jouw plek en inleg overneemt</a:t>
            </a:r>
            <a:endParaRPr/>
          </a:p>
          <a:p>
            <a:pPr indent="-172720" lvl="0" marL="4826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ct val="177778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 er een zelfbewoningsplicht? -&gt; Ja ongeveer 4 jaar na oplevering</a:t>
            </a:r>
            <a:endParaRPr/>
          </a:p>
          <a:p>
            <a:pPr indent="-172720" lvl="0" marL="4826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ct val="177778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Wat als ik al een CPO heb gedaan? -&gt; Dan wil de gemeente dat je eerst aan de zelfbewoningsplicht hebt voldaan voordat je lid wordt van een nieuwe CPO.</a:t>
            </a:r>
            <a:endParaRPr/>
          </a:p>
          <a:p>
            <a:pPr indent="-172720" lvl="0" marL="4826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ct val="177778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Wat zit er in het Casco? -&gt; Behangklare woning + badkamer</a:t>
            </a:r>
            <a:endParaRPr/>
          </a:p>
          <a:p>
            <a:pPr indent="-172720" lvl="0" marL="4826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ct val="177778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Welke gemeenschappelijke voorzieningen komen er?</a:t>
            </a:r>
            <a:endParaRPr/>
          </a:p>
          <a:p>
            <a:pPr indent="-175260" lvl="1" marL="939800" rtl="0" algn="l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SzPct val="155556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Deelauto’s</a:t>
            </a:r>
            <a:endParaRPr/>
          </a:p>
          <a:p>
            <a:pPr indent="-175260" lvl="1" marL="939800" rtl="0" algn="l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SzPct val="155556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Tuin</a:t>
            </a:r>
            <a:endParaRPr/>
          </a:p>
          <a:p>
            <a:pPr indent="-175260" lvl="1" marL="939800" rtl="0" algn="l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SzPct val="155556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Gemeenschappelijke ruimte van 60m2 voor feestjes, spelletjes, borrel, zakelijk event, dans, yoga.</a:t>
            </a:r>
            <a:endParaRPr/>
          </a:p>
          <a:p>
            <a:pPr indent="-175260" lvl="1" marL="939800" rtl="0" algn="l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SzPct val="155556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Dakterras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Davide van den Bergh</dc:creator>
</cp:coreProperties>
</file>